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300" r:id="rId4"/>
    <p:sldId id="310" r:id="rId6"/>
    <p:sldId id="311" r:id="rId7"/>
    <p:sldId id="31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FAFD"/>
    <a:srgbClr val="0B364C"/>
    <a:srgbClr val="007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66" y="372"/>
      </p:cViewPr>
      <p:guideLst>
        <p:guide orient="horz" pos="214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7B793-F002-4CA7-9A25-2C394943AB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D9E1-1BA3-4C97-BC46-348F7F614B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"/>
            <a:ext cx="12192000" cy="68582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430991" y="-733416"/>
            <a:ext cx="8372791" cy="815339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31018" y="3103392"/>
            <a:ext cx="491538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en-US" sz="32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Modelagem do Sistema</a:t>
            </a:r>
            <a:endParaRPr lang="pt-BR" altLang="en-US" sz="32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658495" y="2167255"/>
            <a:ext cx="544385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en-US" sz="4400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BACK END</a:t>
            </a:r>
            <a:endParaRPr lang="pt-BR" altLang="en-US" sz="4400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00803" y="-1551388"/>
            <a:ext cx="609600" cy="609600"/>
          </a:xfrm>
          <a:prstGeom prst="rect">
            <a:avLst/>
          </a:prstGeom>
        </p:spPr>
      </p:pic>
      <p:sp>
        <p:nvSpPr>
          <p:cNvPr id="2" name="Caixa de Texto 1"/>
          <p:cNvSpPr txBox="1"/>
          <p:nvPr/>
        </p:nvSpPr>
        <p:spPr>
          <a:xfrm>
            <a:off x="71120" y="641286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Tatiane A. Nicchetti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92885" y="-57213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58069" y="888331"/>
            <a:ext cx="16351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4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SUMÁRIO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667510" y="2084070"/>
            <a:ext cx="95681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l">
              <a:buAutoNum type="arabicPeriod"/>
            </a:pPr>
            <a:r>
              <a:rPr lang="pt-BR" altLang="en-US" sz="2800">
                <a:solidFill>
                  <a:schemeClr val="bg1"/>
                </a:solidFill>
              </a:rPr>
              <a:t>Contextualização</a:t>
            </a:r>
            <a:endParaRPr lang="pt-BR" altLang="en-US" sz="2800">
              <a:solidFill>
                <a:schemeClr val="bg1"/>
              </a:solidFill>
            </a:endParaRPr>
          </a:p>
          <a:p>
            <a:pPr marL="514350" indent="-514350" algn="l">
              <a:buAutoNum type="arabicPeriod"/>
            </a:pPr>
            <a:r>
              <a:rPr lang="pt-BR" altLang="en-US" sz="2800">
                <a:solidFill>
                  <a:schemeClr val="bg1"/>
                </a:solidFill>
              </a:rPr>
              <a:t>Diagrama de Classes</a:t>
            </a:r>
            <a:endParaRPr lang="pt-BR" altLang="en-US" sz="2800">
              <a:solidFill>
                <a:schemeClr val="bg1"/>
              </a:solidFill>
            </a:endParaRPr>
          </a:p>
          <a:p>
            <a:pPr marL="514350" indent="-514350" algn="l">
              <a:buAutoNum type="arabicPeriod"/>
            </a:pPr>
            <a:r>
              <a:rPr lang="pt-BR" altLang="en-US" sz="2800">
                <a:solidFill>
                  <a:schemeClr val="bg1"/>
                </a:solidFill>
              </a:rPr>
              <a:t>Discussão  </a:t>
            </a:r>
            <a:endParaRPr lang="pt-BR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625600" y="-99885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920492" y="888331"/>
            <a:ext cx="3510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4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CONTEXTUALIZAÇÃO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049655" y="1903730"/>
            <a:ext cx="9568180" cy="4184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just">
              <a:buNone/>
            </a:pPr>
            <a:r>
              <a:rPr lang="pt-BR" altLang="en-US" sz="1400">
                <a:solidFill>
                  <a:schemeClr val="bg1"/>
                </a:solidFill>
              </a:rPr>
              <a:t>A Troppo é uma empresa de </a:t>
            </a:r>
            <a:r>
              <a:rPr lang="pt-BR" altLang="en-US" sz="1400">
                <a:solidFill>
                  <a:srgbClr val="01FAFD"/>
                </a:solidFill>
              </a:rPr>
              <a:t>desenvolvimento de software</a:t>
            </a:r>
            <a:r>
              <a:rPr lang="pt-BR" altLang="en-US" sz="1400">
                <a:solidFill>
                  <a:schemeClr val="bg1"/>
                </a:solidFill>
              </a:rPr>
              <a:t> que utiliza os melhores recursos da área em suas aplicações. Robustez, performance e escalabilidade são alguns dos termos valorizados e utilizados para desenvolver os seus projetos.</a:t>
            </a:r>
            <a:endParaRPr lang="pt-BR" altLang="en-US" sz="1400">
              <a:solidFill>
                <a:schemeClr val="bg1"/>
              </a:solidFill>
            </a:endParaRPr>
          </a:p>
          <a:p>
            <a:pPr indent="0" algn="just">
              <a:buNone/>
            </a:pPr>
            <a:endParaRPr lang="pt-BR" altLang="en-US" sz="1400">
              <a:solidFill>
                <a:schemeClr val="bg1"/>
              </a:solidFill>
            </a:endParaRPr>
          </a:p>
          <a:p>
            <a:pPr indent="0" algn="just">
              <a:buNone/>
            </a:pPr>
            <a:r>
              <a:rPr lang="pt-BR" altLang="en-US" sz="1400">
                <a:solidFill>
                  <a:schemeClr val="bg1"/>
                </a:solidFill>
              </a:rPr>
              <a:t>A ClientLab é uma empresa focada na </a:t>
            </a:r>
            <a:r>
              <a:rPr lang="pt-BR" altLang="en-US" sz="1400">
                <a:solidFill>
                  <a:srgbClr val="01FAFD"/>
                </a:solidFill>
              </a:rPr>
              <a:t>gestão de clientes</a:t>
            </a:r>
            <a:r>
              <a:rPr lang="pt-BR" altLang="en-US" sz="1400">
                <a:solidFill>
                  <a:schemeClr val="bg1"/>
                </a:solidFill>
              </a:rPr>
              <a:t> e, atualmente, mantém a sua base de registro em papel e não possui nenhuma automatização ou tecnologia que facilite o processo de busca de clientes e/ou registro de suas atividades. Tendo em vista o cenário atual, cada vez mais tecnológico, a ClientLab contratou a Troppo para realizar o desenvolvimento de seu novo sistema que realizará essas atividades.</a:t>
            </a:r>
            <a:endParaRPr lang="pt-BR" altLang="en-US" sz="1400">
              <a:solidFill>
                <a:schemeClr val="bg1"/>
              </a:solidFill>
            </a:endParaRPr>
          </a:p>
          <a:p>
            <a:pPr indent="0" algn="just">
              <a:buNone/>
            </a:pPr>
            <a:endParaRPr lang="pt-BR" altLang="en-US" sz="1400">
              <a:solidFill>
                <a:schemeClr val="bg1"/>
              </a:solidFill>
            </a:endParaRPr>
          </a:p>
          <a:p>
            <a:pPr indent="0" algn="just">
              <a:buNone/>
            </a:pPr>
            <a:r>
              <a:rPr lang="pt-BR" altLang="en-US" sz="1400">
                <a:solidFill>
                  <a:schemeClr val="bg1"/>
                </a:solidFill>
              </a:rPr>
              <a:t>Assim, o contrato estabelece que a Troppo realizará a programação de um </a:t>
            </a:r>
            <a:r>
              <a:rPr lang="pt-BR" altLang="en-US" sz="1400">
                <a:solidFill>
                  <a:srgbClr val="01FAFD"/>
                </a:solidFill>
              </a:rPr>
              <a:t>sistema de cadastro de clientes</a:t>
            </a:r>
            <a:r>
              <a:rPr lang="pt-BR" altLang="en-US" sz="1400">
                <a:solidFill>
                  <a:schemeClr val="bg1"/>
                </a:solidFill>
              </a:rPr>
              <a:t> customizado, atendendo às seguintes características:</a:t>
            </a:r>
            <a:endParaRPr lang="pt-BR" altLang="en-US" sz="1400">
              <a:solidFill>
                <a:schemeClr val="bg1"/>
              </a:solidFill>
            </a:endParaRPr>
          </a:p>
          <a:p>
            <a:pPr indent="0" algn="just">
              <a:buNone/>
            </a:pP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altLang="en-US" sz="1400">
                <a:solidFill>
                  <a:schemeClr val="bg1"/>
                </a:solidFill>
              </a:rPr>
              <a:t>sistema de clientes deverá armazenar os cadastros das </a:t>
            </a:r>
            <a:r>
              <a:rPr lang="pt-BR" altLang="en-US" sz="1400">
                <a:solidFill>
                  <a:srgbClr val="01FAFD"/>
                </a:solidFill>
              </a:rPr>
              <a:t>pessoas físicas e jurídicas</a:t>
            </a:r>
            <a:r>
              <a:rPr lang="pt-BR" altLang="en-US" sz="1400">
                <a:solidFill>
                  <a:schemeClr val="bg1"/>
                </a:solidFill>
              </a:rPr>
              <a:t>;</a:t>
            </a: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altLang="en-US" sz="1400">
                <a:solidFill>
                  <a:schemeClr val="bg1"/>
                </a:solidFill>
              </a:rPr>
              <a:t>cadastro das pessoas físicas é feito com os seguintes dados: </a:t>
            </a:r>
            <a:r>
              <a:rPr lang="pt-BR" altLang="en-US" sz="1400">
                <a:solidFill>
                  <a:srgbClr val="01FAFD"/>
                </a:solidFill>
              </a:rPr>
              <a:t>nome, CPF e data de nascimento</a:t>
            </a:r>
            <a:r>
              <a:rPr lang="pt-BR" altLang="en-US" sz="1400">
                <a:solidFill>
                  <a:schemeClr val="bg1"/>
                </a:solidFill>
              </a:rPr>
              <a:t>;</a:t>
            </a: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altLang="en-US" sz="1400">
                <a:solidFill>
                  <a:schemeClr val="bg1"/>
                </a:solidFill>
              </a:rPr>
              <a:t>cadastro das pessoas jurídicas é feito com os seguintes dados: </a:t>
            </a:r>
            <a:r>
              <a:rPr lang="pt-BR" altLang="en-US" sz="1400">
                <a:solidFill>
                  <a:srgbClr val="01FAFD"/>
                </a:solidFill>
              </a:rPr>
              <a:t>nome, CNPJ e razão social</a:t>
            </a:r>
            <a:r>
              <a:rPr lang="pt-BR" altLang="en-US" sz="1400">
                <a:solidFill>
                  <a:schemeClr val="bg1"/>
                </a:solidFill>
              </a:rPr>
              <a:t>;</a:t>
            </a: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pt-BR" altLang="en-US" sz="1400">
              <a:solidFill>
                <a:schemeClr val="bg1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pt-BR" altLang="en-US" sz="1400">
                <a:solidFill>
                  <a:schemeClr val="bg1"/>
                </a:solidFill>
              </a:rPr>
              <a:t>ambos devem possuir um </a:t>
            </a:r>
            <a:r>
              <a:rPr lang="pt-BR" altLang="en-US" sz="1400">
                <a:solidFill>
                  <a:srgbClr val="01FAFD"/>
                </a:solidFill>
              </a:rPr>
              <a:t>endereço </a:t>
            </a:r>
            <a:r>
              <a:rPr lang="pt-BR" altLang="en-US" sz="1400">
                <a:solidFill>
                  <a:schemeClr val="bg1"/>
                </a:solidFill>
              </a:rPr>
              <a:t>e indicar se o </a:t>
            </a:r>
            <a:r>
              <a:rPr lang="pt-BR" altLang="en-US" sz="1400">
                <a:solidFill>
                  <a:srgbClr val="01FAFD"/>
                </a:solidFill>
              </a:rPr>
              <a:t>endereço é comercial ou residencial</a:t>
            </a:r>
            <a:r>
              <a:rPr lang="pt-BR" altLang="en-US" sz="1400">
                <a:solidFill>
                  <a:schemeClr val="bg1"/>
                </a:solidFill>
              </a:rPr>
              <a:t>;</a:t>
            </a:r>
            <a:endParaRPr lang="pt-BR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92885" y="-57213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39654" y="888331"/>
            <a:ext cx="16719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0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DIAGRAMA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Espaço Reservado para Conteúdo 1"/>
          <p:cNvPicPr>
            <a:picLocks noChangeAspect="1"/>
          </p:cNvPicPr>
          <p:nvPr>
            <p:ph idx="4294967295"/>
          </p:nvPr>
        </p:nvPicPr>
        <p:blipFill>
          <a:blip r:embed="rId1"/>
          <a:stretch>
            <a:fillRect/>
          </a:stretch>
        </p:blipFill>
        <p:spPr>
          <a:xfrm>
            <a:off x="2885440" y="1797050"/>
            <a:ext cx="6506210" cy="4351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625600" y="-998855"/>
            <a:ext cx="3091180" cy="308292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0678795" y="4462145"/>
            <a:ext cx="3188335" cy="273748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27907" y="888331"/>
            <a:ext cx="169545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de-DE" sz="20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DISCUSSÃO</a:t>
            </a:r>
            <a:endParaRPr lang="pt-BR" altLang="de-DE" sz="2000" b="1" dirty="0">
              <a:solidFill>
                <a:schemeClr val="bg1">
                  <a:lumMod val="9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1049655" y="2084070"/>
            <a:ext cx="9568180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 Pessoas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É a classe abstrata pai que contém métodos e propriedas que podem ser herdados por outras classes</a:t>
            </a:r>
            <a:endParaRPr lang="pt-BR" altLang="en-US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Classes Pessoas Físicas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</a:rPr>
              <a:t>É a classe filha que herda características da classe pai e que pode conter propriedas e métodos próprios</a:t>
            </a: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sz="2000" b="1">
              <a:solidFill>
                <a:schemeClr val="bg1"/>
              </a:solidFill>
            </a:endParaRPr>
          </a:p>
          <a:p>
            <a:pPr indent="0" algn="ctr">
              <a:buNone/>
            </a:pPr>
            <a:r>
              <a:rPr lang="pt-BR" altLang="en-US" sz="2000" b="1">
                <a:solidFill>
                  <a:srgbClr val="01FAFD"/>
                </a:solidFill>
              </a:rPr>
              <a:t>Classe Pessoas jurídicas</a:t>
            </a:r>
            <a:endParaRPr lang="pt-BR" altLang="en-US" sz="2000" b="1">
              <a:solidFill>
                <a:srgbClr val="01FAFD"/>
              </a:solidFill>
            </a:endParaRPr>
          </a:p>
          <a:p>
            <a:pPr indent="0" algn="just">
              <a:buNone/>
            </a:pPr>
            <a:r>
              <a:rPr lang="pt-BR" altLang="en-US">
                <a:solidFill>
                  <a:schemeClr val="bg1"/>
                </a:solidFill>
                <a:sym typeface="+mn-ea"/>
              </a:rPr>
              <a:t>É a classe filha que herda características da classe pai e que pode conter propriedas e métodos próprios</a:t>
            </a:r>
            <a:endParaRPr lang="pt-BR" altLang="en-US" b="1">
              <a:solidFill>
                <a:schemeClr val="bg1"/>
              </a:solidFill>
            </a:endParaRPr>
          </a:p>
          <a:p>
            <a:pPr indent="0" algn="ctr">
              <a:buNone/>
            </a:pPr>
            <a:endParaRPr lang="pt-BR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1647</Words>
  <Application>WPS Presentation</Application>
  <PresentationFormat>宽屏</PresentationFormat>
  <Paragraphs>42</Paragraphs>
  <Slides>5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Microsoft YaHei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飞</dc:creator>
  <cp:lastModifiedBy>tanic</cp:lastModifiedBy>
  <cp:revision>15</cp:revision>
  <dcterms:created xsi:type="dcterms:W3CDTF">2018-08-24T03:53:00Z</dcterms:created>
  <dcterms:modified xsi:type="dcterms:W3CDTF">2022-07-16T14:27:38Z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1046-11.2.0.11191</vt:lpwstr>
  </property>
  <property fmtid="{D5CDD505-2E9C-101B-9397-08002B2CF9AE}" pid="3" name="ICV">
    <vt:lpwstr>5BB02FC577764B66ADFB16281F95BA96</vt:lpwstr>
  </property>
</Properties>
</file>

<file path=docProps/thumbnail.jpeg>
</file>